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handoutMasterIdLst>
    <p:handoutMasterId r:id="rId19"/>
  </p:handoutMasterIdLst>
  <p:sldIdLst>
    <p:sldId id="260" r:id="rId5"/>
    <p:sldId id="2816" r:id="rId7"/>
    <p:sldId id="2817" r:id="rId8"/>
    <p:sldId id="2818" r:id="rId9"/>
    <p:sldId id="2819" r:id="rId10"/>
    <p:sldId id="2823" r:id="rId11"/>
    <p:sldId id="2820" r:id="rId12"/>
    <p:sldId id="2824" r:id="rId13"/>
    <p:sldId id="2826" r:id="rId14"/>
    <p:sldId id="2827" r:id="rId15"/>
    <p:sldId id="2828" r:id="rId16"/>
    <p:sldId id="2831" r:id="rId17"/>
    <p:sldId id="2834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戴荣" initials="陈戴荣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03532A"/>
    <a:srgbClr val="8F86FC"/>
    <a:srgbClr val="E3E7EF"/>
    <a:srgbClr val="DCDCDC"/>
    <a:srgbClr val="F0F0F0"/>
    <a:srgbClr val="E6E6E6"/>
    <a:srgbClr val="C8C8C8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6486" autoAdjust="0"/>
  </p:normalViewPr>
  <p:slideViewPr>
    <p:cSldViewPr snapToGrid="0" showGuides="1">
      <p:cViewPr varScale="1">
        <p:scale>
          <a:sx n="78" d="100"/>
          <a:sy n="78" d="100"/>
        </p:scale>
        <p:origin x="739" y="77"/>
      </p:cViewPr>
      <p:guideLst>
        <p:guide orient="horz" pos="2144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0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b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在立项背景与研究目的中讲出国内外研究现状和发展状态、已有基础（与本项目有关的研究积累和已取得的成绩</a:t>
            </a:r>
            <a:r>
              <a:rPr lang="en-US" altLang="zh-CN" dirty="0"/>
              <a:t>+</a:t>
            </a:r>
            <a:r>
              <a:rPr lang="zh-CN" altLang="en-US" dirty="0"/>
              <a:t>已具备的条件和尚缺少的条件及解决办法）；在项目执行情况中展示人员分工合作情况、经费使用情况。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image" Target="../media/image3.png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3.png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image" Target="../media/image3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75.xml"/><Relationship Id="rId3" Type="http://schemas.openxmlformats.org/officeDocument/2006/relationships/image" Target="../media/image3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7.xml"/><Relationship Id="rId3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81.xml"/><Relationship Id="rId3" Type="http://schemas.openxmlformats.org/officeDocument/2006/relationships/image" Target="../media/image3.png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83.xml"/><Relationship Id="rId3" Type="http://schemas.openxmlformats.org/officeDocument/2006/relationships/image" Target="../media/image3.png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image" Target="../media/image3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3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3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../media/image3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3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3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881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75" y="196417"/>
            <a:ext cx="10515600" cy="59915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580909"/>
            <a:ext cx="12192000" cy="271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5"/>
          <a:stretch>
            <a:fillRect/>
          </a:stretch>
        </p:blipFill>
        <p:spPr>
          <a:xfrm>
            <a:off x="9745446" y="26281"/>
            <a:ext cx="2328125" cy="854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2091301"/>
            <a:ext cx="3235350" cy="26753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81344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81344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614267"/>
            <a:ext cx="4389120" cy="36294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905" y="1650127"/>
            <a:ext cx="8889429" cy="12419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4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1652270" y="3044427"/>
            <a:ext cx="8890064" cy="21634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2" Type="http://schemas.openxmlformats.org/officeDocument/2006/relationships/theme" Target="../theme/theme3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47.xml"/><Relationship Id="rId18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0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0" Type="http://schemas.openxmlformats.org/officeDocument/2006/relationships/slideLayout" Target="../slideLayouts/slideLayout18.xml"/><Relationship Id="rId3" Type="http://schemas.openxmlformats.org/officeDocument/2006/relationships/tags" Target="../tags/tag154.xml"/><Relationship Id="rId29" Type="http://schemas.openxmlformats.org/officeDocument/2006/relationships/tags" Target="../tags/tag179.xml"/><Relationship Id="rId28" Type="http://schemas.openxmlformats.org/officeDocument/2006/relationships/tags" Target="../tags/tag178.xml"/><Relationship Id="rId27" Type="http://schemas.openxmlformats.org/officeDocument/2006/relationships/tags" Target="../tags/tag177.xml"/><Relationship Id="rId26" Type="http://schemas.openxmlformats.org/officeDocument/2006/relationships/image" Target="../media/image21.jpeg"/><Relationship Id="rId25" Type="http://schemas.openxmlformats.org/officeDocument/2006/relationships/tags" Target="../tags/tag176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tags" Target="../tags/tag153.xml"/><Relationship Id="rId19" Type="http://schemas.openxmlformats.org/officeDocument/2006/relationships/tags" Target="../tags/tag170.xml"/><Relationship Id="rId18" Type="http://schemas.openxmlformats.org/officeDocument/2006/relationships/tags" Target="../tags/tag169.xml"/><Relationship Id="rId17" Type="http://schemas.openxmlformats.org/officeDocument/2006/relationships/tags" Target="../tags/tag168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8" Type="http://schemas.openxmlformats.org/officeDocument/2006/relationships/slideLayout" Target="../slideLayouts/slideLayout30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image" Target="../media/image21.jpeg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image" Target="../media/image3.png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584" y="79523"/>
            <a:ext cx="1002665" cy="10534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48328" y="546004"/>
            <a:ext cx="9519057" cy="98573"/>
          </a:xfrm>
          <a:prstGeom prst="rect">
            <a:avLst/>
          </a:prstGeom>
          <a:solidFill>
            <a:srgbClr val="035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0490" y="2204130"/>
            <a:ext cx="11451019" cy="9871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基于深度学习的城市功能区分类与制图</a:t>
            </a:r>
            <a:endParaRPr lang="en-US" altLang="zh-CN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5049091"/>
            <a:ext cx="12192000" cy="1808909"/>
          </a:xfrm>
          <a:prstGeom prst="rect">
            <a:avLst/>
          </a:prstGeom>
          <a:gradFill flip="none" rotWithShape="1">
            <a:gsLst>
              <a:gs pos="0">
                <a:srgbClr val="03532A">
                  <a:alpha val="90000"/>
                </a:srgbClr>
              </a:gs>
              <a:gs pos="100000">
                <a:srgbClr val="03532A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22045" y="5228254"/>
            <a:ext cx="9947910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项目组成员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谢浩晨、陈思睿、罗雨琪、车琳琳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汇报人：谢浩晨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汇报时间：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2023.12.15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指导老师：郭舟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6151" y="595290"/>
            <a:ext cx="5827691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</a:t>
            </a:r>
            <a:r>
              <a:rPr lang="zh-CN" altLang="en-US" sz="1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年中山大学大学生创新创业训练计划项目申报汇报</a:t>
            </a:r>
            <a:endParaRPr lang="zh-CN" altLang="zh-CN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360"/>
    </mc:Choice>
    <mc:Fallback>
      <p:transition advTm="143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9" y="3252268"/>
            <a:ext cx="5219653" cy="3305562"/>
          </a:xfrm>
          <a:prstGeom prst="rect">
            <a:avLst/>
          </a:prstGeom>
        </p:spPr>
      </p:pic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25" y="1602478"/>
            <a:ext cx="4529233" cy="4599305"/>
          </a:xfrm>
          <a:prstGeom prst="rect">
            <a:avLst/>
          </a:prstGeom>
        </p:spPr>
      </p:pic>
      <p:pic>
        <p:nvPicPr>
          <p:cNvPr id="10" name="图片 9" descr="图片包含 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5" y="1340237"/>
            <a:ext cx="5681804" cy="20540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622292" y="1163087"/>
            <a:ext cx="2701011" cy="507830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本项目拟解决问题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1661" y="1981564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1661" y="3146686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31661" y="4311808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31661" y="5476930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39486" y="1880838"/>
            <a:ext cx="5712791" cy="709281"/>
          </a:xfrm>
          <a:prstGeom prst="rect">
            <a:avLst/>
          </a:prstGeom>
          <a:noFill/>
          <a:ln w="28575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spc="55" dirty="0">
                <a:solidFill>
                  <a:schemeClr val="tx1"/>
                </a:solidFill>
                <a:effectLst/>
                <a:latin typeface="+mj-ea"/>
                <a:ea typeface="+mj-ea"/>
              </a:rPr>
              <a:t>确定本项目的研究最终所需要的数据类型，如遥感影像数据、城市道路网络数据、规则格网、</a:t>
            </a:r>
            <a:r>
              <a:rPr lang="en-US" altLang="zh-CN" sz="1800" spc="55" dirty="0">
                <a:solidFill>
                  <a:schemeClr val="tx1"/>
                </a:solidFill>
                <a:effectLst/>
                <a:latin typeface="+mj-ea"/>
                <a:ea typeface="+mj-ea"/>
              </a:rPr>
              <a:t>POI</a:t>
            </a:r>
            <a:r>
              <a:rPr lang="zh-CN" altLang="en-US" sz="1800" spc="55" dirty="0">
                <a:solidFill>
                  <a:schemeClr val="tx1"/>
                </a:solidFill>
                <a:effectLst/>
                <a:latin typeface="+mj-ea"/>
                <a:ea typeface="+mj-ea"/>
              </a:rPr>
              <a:t>数据等。</a:t>
            </a:r>
            <a:endParaRPr lang="zh-CN" altLang="en-US" sz="1800" spc="55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39486" y="3045960"/>
            <a:ext cx="5712791" cy="709281"/>
          </a:xfrm>
          <a:prstGeom prst="rect">
            <a:avLst/>
          </a:prstGeom>
          <a:noFill/>
          <a:ln w="28575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城市功能区往往形状并不规则，应当使用何种方法成功提取其轮廓。</a:t>
            </a:r>
            <a:endParaRPr lang="zh-CN" altLang="en-US" sz="1800" kern="100" dirty="0">
              <a:effectLst/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39486" y="4211082"/>
            <a:ext cx="5712791" cy="709281"/>
          </a:xfrm>
          <a:prstGeom prst="rect">
            <a:avLst/>
          </a:prstGeom>
          <a:noFill/>
          <a:ln w="28575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spc="55" dirty="0">
                <a:solidFill>
                  <a:schemeClr val="tx1"/>
                </a:solidFill>
                <a:effectLst/>
                <a:latin typeface="+mj-ea"/>
                <a:ea typeface="+mj-ea"/>
              </a:rPr>
              <a:t>克服功能区内部异质性，找到出能够弱化城市功能区内混合地物的影响，实现功能区正确识别分类的方法。</a:t>
            </a:r>
            <a:endParaRPr lang="zh-CN" altLang="en-US" sz="1800" spc="55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39485" y="5376204"/>
            <a:ext cx="5712791" cy="709281"/>
          </a:xfrm>
          <a:prstGeom prst="rect">
            <a:avLst/>
          </a:prstGeom>
          <a:noFill/>
          <a:ln w="28575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spc="55" dirty="0">
                <a:solidFill>
                  <a:schemeClr val="tx1"/>
                </a:solidFill>
                <a:effectLst/>
                <a:latin typeface="+mj-ea"/>
                <a:ea typeface="+mj-ea"/>
              </a:rPr>
              <a:t>以卷积神经网络为基础，构建独特的深度学习模型以满足本项目需求。</a:t>
            </a:r>
            <a:endParaRPr lang="zh-CN" altLang="en-US" sz="1800" spc="55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9601835" y="0"/>
            <a:ext cx="2557145" cy="2571115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-直角三角形 5"/>
          <p:cNvSpPr/>
          <p:nvPr>
            <p:custDataLst>
              <p:tags r:id="rId2"/>
            </p:custDataLst>
          </p:nvPr>
        </p:nvSpPr>
        <p:spPr>
          <a:xfrm>
            <a:off x="9923145" y="635"/>
            <a:ext cx="2268855" cy="2284730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PA-直角三角形 8"/>
          <p:cNvSpPr/>
          <p:nvPr>
            <p:custDataLst>
              <p:tags r:id="rId3"/>
            </p:custDataLst>
          </p:nvPr>
        </p:nvSpPr>
        <p:spPr>
          <a:xfrm>
            <a:off x="0" y="5401945"/>
            <a:ext cx="1459865" cy="1456055"/>
          </a:xfrm>
          <a:prstGeom prst="rtTriangle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10160" y="4983480"/>
            <a:ext cx="1980565" cy="190500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24"/>
          <p:cNvSpPr/>
          <p:nvPr>
            <p:custDataLst>
              <p:tags r:id="rId5"/>
            </p:custDataLst>
          </p:nvPr>
        </p:nvSpPr>
        <p:spPr>
          <a:xfrm>
            <a:off x="558165" y="1899395"/>
            <a:ext cx="2016995" cy="332789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92100" dist="114300" dir="9000000" sx="102000" sy="102000" algn="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723015" y="2584625"/>
            <a:ext cx="1688013" cy="248095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100" spc="14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可用于训练深度学习模型的城市功能区空间分布数据集。</a:t>
            </a:r>
            <a:endParaRPr lang="zh-CN" sz="2100" spc="14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674889" y="2142181"/>
            <a:ext cx="515023" cy="31389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p>
            <a:pPr algn="ctr"/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</a:rPr>
              <a:t>01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圆角矩形 59"/>
          <p:cNvSpPr/>
          <p:nvPr>
            <p:custDataLst>
              <p:tags r:id="rId8"/>
            </p:custDataLst>
          </p:nvPr>
        </p:nvSpPr>
        <p:spPr>
          <a:xfrm>
            <a:off x="2790651" y="1899395"/>
            <a:ext cx="2016995" cy="33278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92100" dist="114300" dir="9000000" sx="102000" sy="102000" algn="l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9"/>
            </p:custDataLst>
          </p:nvPr>
        </p:nvSpPr>
        <p:spPr>
          <a:xfrm>
            <a:off x="2955501" y="2584625"/>
            <a:ext cx="1688013" cy="248095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2100" spc="14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可用于识别城市不同种类功能区并划分的深度学习模型。 </a:t>
            </a:r>
            <a:endParaRPr lang="en-US" sz="2100" spc="14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7" name="圆角矩形 62"/>
          <p:cNvSpPr/>
          <p:nvPr>
            <p:custDataLst>
              <p:tags r:id="rId10"/>
            </p:custDataLst>
          </p:nvPr>
        </p:nvSpPr>
        <p:spPr>
          <a:xfrm>
            <a:off x="5031757" y="1899395"/>
            <a:ext cx="2016995" cy="33278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92100" dist="114300" dir="9000000" sx="102000" sy="102000" algn="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5196607" y="2584625"/>
            <a:ext cx="1688013" cy="248095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2100" spc="18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粤港澳大湾区典型城市的功能区空间分布图。</a:t>
            </a:r>
            <a:endParaRPr lang="en-US" sz="2100" spc="18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9" name="圆角矩形 65"/>
          <p:cNvSpPr/>
          <p:nvPr>
            <p:custDataLst>
              <p:tags r:id="rId12"/>
            </p:custDataLst>
          </p:nvPr>
        </p:nvSpPr>
        <p:spPr>
          <a:xfrm>
            <a:off x="7281483" y="1899395"/>
            <a:ext cx="2016995" cy="3327899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292100" dist="114300" dir="9000000" sx="102000" sy="102000" algn="l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7446333" y="2584625"/>
            <a:ext cx="1688013" cy="248095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100" spc="13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撰写研究报告，提供有关城市功能区识别的方法和经验总结。</a:t>
            </a:r>
            <a:endParaRPr lang="zh-CN" sz="2100" spc="13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1" name="圆角矩形 68"/>
          <p:cNvSpPr/>
          <p:nvPr>
            <p:custDataLst>
              <p:tags r:id="rId14"/>
            </p:custDataLst>
          </p:nvPr>
        </p:nvSpPr>
        <p:spPr>
          <a:xfrm>
            <a:off x="9513970" y="1899395"/>
            <a:ext cx="2016995" cy="33278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92100" dist="114300" dir="9000000" sx="102000" sy="102000" algn="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5"/>
            </p:custDataLst>
          </p:nvPr>
        </p:nvSpPr>
        <p:spPr>
          <a:xfrm>
            <a:off x="9678820" y="2584625"/>
            <a:ext cx="1688013" cy="248095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2100" spc="18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发表本项目的论文。</a:t>
            </a:r>
            <a:endParaRPr lang="en-US" sz="2100" spc="18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>
            <p:custDataLst>
              <p:tags r:id="rId16"/>
            </p:custDataLst>
          </p:nvPr>
        </p:nvSpPr>
        <p:spPr>
          <a:xfrm>
            <a:off x="2212058" y="2086872"/>
            <a:ext cx="200407" cy="2004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椭圆 45"/>
          <p:cNvSpPr/>
          <p:nvPr>
            <p:custDataLst>
              <p:tags r:id="rId17"/>
            </p:custDataLst>
          </p:nvPr>
        </p:nvSpPr>
        <p:spPr>
          <a:xfrm>
            <a:off x="4427305" y="2086872"/>
            <a:ext cx="200407" cy="2004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椭圆 46"/>
          <p:cNvSpPr/>
          <p:nvPr>
            <p:custDataLst>
              <p:tags r:id="rId18"/>
            </p:custDataLst>
          </p:nvPr>
        </p:nvSpPr>
        <p:spPr>
          <a:xfrm>
            <a:off x="6666256" y="2086872"/>
            <a:ext cx="200407" cy="2004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>
            <p:custDataLst>
              <p:tags r:id="rId19"/>
            </p:custDataLst>
          </p:nvPr>
        </p:nvSpPr>
        <p:spPr>
          <a:xfrm>
            <a:off x="8897306" y="2086872"/>
            <a:ext cx="200407" cy="2004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>
            <p:custDataLst>
              <p:tags r:id="rId20"/>
            </p:custDataLst>
          </p:nvPr>
        </p:nvSpPr>
        <p:spPr>
          <a:xfrm>
            <a:off x="11120454" y="2086872"/>
            <a:ext cx="200407" cy="2004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1"/>
            </p:custDataLst>
          </p:nvPr>
        </p:nvSpPr>
        <p:spPr>
          <a:xfrm>
            <a:off x="2902347" y="2142181"/>
            <a:ext cx="515023" cy="31389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p>
            <a:pPr algn="ctr"/>
            <a:r>
              <a:rPr lang="en-US" altLang="zh-CN" sz="1600" b="1">
                <a:solidFill>
                  <a:schemeClr val="lt1"/>
                </a:solidFill>
              </a:rPr>
              <a:t>02</a:t>
            </a:r>
            <a:endParaRPr lang="en-US" altLang="zh-CN" sz="1600" b="1">
              <a:solidFill>
                <a:schemeClr val="lt1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2"/>
            </p:custDataLst>
          </p:nvPr>
        </p:nvSpPr>
        <p:spPr>
          <a:xfrm>
            <a:off x="5136270" y="2142181"/>
            <a:ext cx="515023" cy="31389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p>
            <a:pPr algn="ctr"/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</a:rPr>
              <a:t>03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3"/>
            </p:custDataLst>
          </p:nvPr>
        </p:nvSpPr>
        <p:spPr>
          <a:xfrm>
            <a:off x="7411855" y="2142181"/>
            <a:ext cx="515023" cy="31389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p>
            <a:pPr algn="ctr"/>
            <a:r>
              <a:rPr lang="en-US" altLang="zh-CN" sz="1600" b="1">
                <a:solidFill>
                  <a:schemeClr val="lt1"/>
                </a:solidFill>
              </a:rPr>
              <a:t>04</a:t>
            </a:r>
            <a:endParaRPr lang="en-US" altLang="zh-CN" sz="1600" b="1">
              <a:solidFill>
                <a:schemeClr val="lt1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4"/>
            </p:custDataLst>
          </p:nvPr>
        </p:nvSpPr>
        <p:spPr>
          <a:xfrm>
            <a:off x="9618482" y="2142181"/>
            <a:ext cx="515023" cy="31389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p>
            <a:pPr algn="ctr"/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</a:rPr>
              <a:t>05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" descr="查看源图像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>
              <p:custDataLst>
                <p:tags r:id="rId27"/>
              </p:custDataLst>
            </p:nvPr>
          </p:nvSpPr>
          <p:spPr>
            <a:xfrm>
              <a:off x="3303678" y="4179811"/>
              <a:ext cx="378896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5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预期成果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8"/>
              </p:custDataLst>
            </p:nvPr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646427" y="1056640"/>
            <a:ext cx="5746722" cy="116362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9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阅读相关文献，收集相关数据，采集样本与数据集，学习深度学习方面相关知识。</a:t>
            </a:r>
            <a:endParaRPr lang="en-US" altLang="zh-CN" sz="19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ardrop 19"/>
          <p:cNvSpPr/>
          <p:nvPr>
            <p:custDataLst>
              <p:tags r:id="rId5"/>
            </p:custDataLst>
          </p:nvPr>
        </p:nvSpPr>
        <p:spPr>
          <a:xfrm>
            <a:off x="2758440" y="1225550"/>
            <a:ext cx="744220" cy="684530"/>
          </a:xfrm>
          <a:custGeom>
            <a:avLst/>
            <a:gdLst>
              <a:gd name="connsiteX0" fmla="*/ 217170 w 434340"/>
              <a:gd name="connsiteY0" fmla="*/ 0 h 434340"/>
              <a:gd name="connsiteX1" fmla="*/ 434340 w 434340"/>
              <a:gd name="connsiteY1" fmla="*/ 217170 h 434340"/>
              <a:gd name="connsiteX2" fmla="*/ 434340 w 434340"/>
              <a:gd name="connsiteY2" fmla="*/ 434340 h 434340"/>
              <a:gd name="connsiteX3" fmla="*/ 217170 w 434340"/>
              <a:gd name="connsiteY3" fmla="*/ 434340 h 434340"/>
              <a:gd name="connsiteX4" fmla="*/ 0 w 434340"/>
              <a:gd name="connsiteY4" fmla="*/ 217170 h 434340"/>
              <a:gd name="connsiteX5" fmla="*/ 217170 w 434340"/>
              <a:gd name="connsiteY5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" h="434340">
                <a:moveTo>
                  <a:pt x="217170" y="0"/>
                </a:moveTo>
                <a:cubicBezTo>
                  <a:pt x="337110" y="0"/>
                  <a:pt x="434340" y="97230"/>
                  <a:pt x="434340" y="217170"/>
                </a:cubicBezTo>
                <a:lnTo>
                  <a:pt x="434340" y="434340"/>
                </a:lnTo>
                <a:lnTo>
                  <a:pt x="217170" y="434340"/>
                </a:lnTo>
                <a:cubicBezTo>
                  <a:pt x="97230" y="434340"/>
                  <a:pt x="0" y="337110"/>
                  <a:pt x="0" y="217170"/>
                </a:cubicBezTo>
                <a:cubicBezTo>
                  <a:pt x="0" y="97230"/>
                  <a:pt x="97230" y="0"/>
                  <a:pt x="217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ardrop 20"/>
          <p:cNvSpPr/>
          <p:nvPr>
            <p:custDataLst>
              <p:tags r:id="rId6"/>
            </p:custDataLst>
          </p:nvPr>
        </p:nvSpPr>
        <p:spPr>
          <a:xfrm>
            <a:off x="3294907" y="1702400"/>
            <a:ext cx="207932" cy="207932"/>
          </a:xfrm>
          <a:custGeom>
            <a:avLst/>
            <a:gdLst>
              <a:gd name="connsiteX0" fmla="*/ 84138 w 168276"/>
              <a:gd name="connsiteY0" fmla="*/ 0 h 168276"/>
              <a:gd name="connsiteX1" fmla="*/ 168276 w 168276"/>
              <a:gd name="connsiteY1" fmla="*/ 84138 h 168276"/>
              <a:gd name="connsiteX2" fmla="*/ 168275 w 168276"/>
              <a:gd name="connsiteY2" fmla="*/ 84138 h 168276"/>
              <a:gd name="connsiteX3" fmla="*/ 84137 w 168276"/>
              <a:gd name="connsiteY3" fmla="*/ 168276 h 168276"/>
              <a:gd name="connsiteX4" fmla="*/ 0 w 168276"/>
              <a:gd name="connsiteY4" fmla="*/ 168276 h 168276"/>
              <a:gd name="connsiteX5" fmla="*/ 0 w 168276"/>
              <a:gd name="connsiteY5" fmla="*/ 84138 h 168276"/>
              <a:gd name="connsiteX6" fmla="*/ 84138 w 168276"/>
              <a:gd name="connsiteY6" fmla="*/ 0 h 1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276" h="168276">
                <a:moveTo>
                  <a:pt x="84138" y="0"/>
                </a:moveTo>
                <a:cubicBezTo>
                  <a:pt x="130606" y="0"/>
                  <a:pt x="168276" y="37670"/>
                  <a:pt x="168276" y="84138"/>
                </a:cubicBezTo>
                <a:lnTo>
                  <a:pt x="168275" y="84138"/>
                </a:lnTo>
                <a:cubicBezTo>
                  <a:pt x="168275" y="130606"/>
                  <a:pt x="130605" y="168276"/>
                  <a:pt x="84137" y="168276"/>
                </a:cubicBezTo>
                <a:lnTo>
                  <a:pt x="0" y="168276"/>
                </a:lnTo>
                <a:lnTo>
                  <a:pt x="0" y="84138"/>
                </a:lnTo>
                <a:cubicBezTo>
                  <a:pt x="0" y="37670"/>
                  <a:pt x="37670" y="0"/>
                  <a:pt x="841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ardrop 38"/>
          <p:cNvSpPr/>
          <p:nvPr>
            <p:custDataLst>
              <p:tags r:id="rId7"/>
            </p:custDataLst>
          </p:nvPr>
        </p:nvSpPr>
        <p:spPr>
          <a:xfrm>
            <a:off x="2758440" y="2639695"/>
            <a:ext cx="744220" cy="661035"/>
          </a:xfrm>
          <a:custGeom>
            <a:avLst/>
            <a:gdLst>
              <a:gd name="connsiteX0" fmla="*/ 217170 w 434340"/>
              <a:gd name="connsiteY0" fmla="*/ 0 h 434340"/>
              <a:gd name="connsiteX1" fmla="*/ 434340 w 434340"/>
              <a:gd name="connsiteY1" fmla="*/ 217170 h 434340"/>
              <a:gd name="connsiteX2" fmla="*/ 434340 w 434340"/>
              <a:gd name="connsiteY2" fmla="*/ 434340 h 434340"/>
              <a:gd name="connsiteX3" fmla="*/ 217170 w 434340"/>
              <a:gd name="connsiteY3" fmla="*/ 434340 h 434340"/>
              <a:gd name="connsiteX4" fmla="*/ 0 w 434340"/>
              <a:gd name="connsiteY4" fmla="*/ 217170 h 434340"/>
              <a:gd name="connsiteX5" fmla="*/ 217170 w 434340"/>
              <a:gd name="connsiteY5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" h="434340">
                <a:moveTo>
                  <a:pt x="217170" y="0"/>
                </a:moveTo>
                <a:cubicBezTo>
                  <a:pt x="337110" y="0"/>
                  <a:pt x="434340" y="97230"/>
                  <a:pt x="434340" y="217170"/>
                </a:cubicBezTo>
                <a:lnTo>
                  <a:pt x="434340" y="434340"/>
                </a:lnTo>
                <a:lnTo>
                  <a:pt x="217170" y="434340"/>
                </a:lnTo>
                <a:cubicBezTo>
                  <a:pt x="97230" y="434340"/>
                  <a:pt x="0" y="337110"/>
                  <a:pt x="0" y="217170"/>
                </a:cubicBezTo>
                <a:cubicBezTo>
                  <a:pt x="0" y="97230"/>
                  <a:pt x="97230" y="0"/>
                  <a:pt x="217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Teardrop 39"/>
          <p:cNvSpPr/>
          <p:nvPr>
            <p:custDataLst>
              <p:tags r:id="rId8"/>
            </p:custDataLst>
          </p:nvPr>
        </p:nvSpPr>
        <p:spPr>
          <a:xfrm>
            <a:off x="3294907" y="3092786"/>
            <a:ext cx="207932" cy="207932"/>
          </a:xfrm>
          <a:custGeom>
            <a:avLst/>
            <a:gdLst>
              <a:gd name="connsiteX0" fmla="*/ 84138 w 168276"/>
              <a:gd name="connsiteY0" fmla="*/ 0 h 168276"/>
              <a:gd name="connsiteX1" fmla="*/ 168276 w 168276"/>
              <a:gd name="connsiteY1" fmla="*/ 84138 h 168276"/>
              <a:gd name="connsiteX2" fmla="*/ 168275 w 168276"/>
              <a:gd name="connsiteY2" fmla="*/ 84138 h 168276"/>
              <a:gd name="connsiteX3" fmla="*/ 84137 w 168276"/>
              <a:gd name="connsiteY3" fmla="*/ 168276 h 168276"/>
              <a:gd name="connsiteX4" fmla="*/ 0 w 168276"/>
              <a:gd name="connsiteY4" fmla="*/ 168276 h 168276"/>
              <a:gd name="connsiteX5" fmla="*/ 0 w 168276"/>
              <a:gd name="connsiteY5" fmla="*/ 84138 h 168276"/>
              <a:gd name="connsiteX6" fmla="*/ 84138 w 168276"/>
              <a:gd name="connsiteY6" fmla="*/ 0 h 1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276" h="168276">
                <a:moveTo>
                  <a:pt x="84138" y="0"/>
                </a:moveTo>
                <a:cubicBezTo>
                  <a:pt x="130606" y="0"/>
                  <a:pt x="168276" y="37670"/>
                  <a:pt x="168276" y="84138"/>
                </a:cubicBezTo>
                <a:lnTo>
                  <a:pt x="168275" y="84138"/>
                </a:lnTo>
                <a:cubicBezTo>
                  <a:pt x="168275" y="130606"/>
                  <a:pt x="130605" y="168276"/>
                  <a:pt x="84137" y="168276"/>
                </a:cubicBezTo>
                <a:lnTo>
                  <a:pt x="0" y="168276"/>
                </a:lnTo>
                <a:lnTo>
                  <a:pt x="0" y="84138"/>
                </a:lnTo>
                <a:cubicBezTo>
                  <a:pt x="0" y="37670"/>
                  <a:pt x="37670" y="0"/>
                  <a:pt x="84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Teardrop 44"/>
          <p:cNvSpPr/>
          <p:nvPr>
            <p:custDataLst>
              <p:tags r:id="rId9"/>
            </p:custDataLst>
          </p:nvPr>
        </p:nvSpPr>
        <p:spPr>
          <a:xfrm>
            <a:off x="2758440" y="4004945"/>
            <a:ext cx="744220" cy="685800"/>
          </a:xfrm>
          <a:custGeom>
            <a:avLst/>
            <a:gdLst>
              <a:gd name="connsiteX0" fmla="*/ 217170 w 434340"/>
              <a:gd name="connsiteY0" fmla="*/ 0 h 434340"/>
              <a:gd name="connsiteX1" fmla="*/ 434340 w 434340"/>
              <a:gd name="connsiteY1" fmla="*/ 217170 h 434340"/>
              <a:gd name="connsiteX2" fmla="*/ 434340 w 434340"/>
              <a:gd name="connsiteY2" fmla="*/ 434340 h 434340"/>
              <a:gd name="connsiteX3" fmla="*/ 217170 w 434340"/>
              <a:gd name="connsiteY3" fmla="*/ 434340 h 434340"/>
              <a:gd name="connsiteX4" fmla="*/ 0 w 434340"/>
              <a:gd name="connsiteY4" fmla="*/ 217170 h 434340"/>
              <a:gd name="connsiteX5" fmla="*/ 217170 w 434340"/>
              <a:gd name="connsiteY5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" h="434340">
                <a:moveTo>
                  <a:pt x="217170" y="0"/>
                </a:moveTo>
                <a:cubicBezTo>
                  <a:pt x="337110" y="0"/>
                  <a:pt x="434340" y="97230"/>
                  <a:pt x="434340" y="217170"/>
                </a:cubicBezTo>
                <a:lnTo>
                  <a:pt x="434340" y="434340"/>
                </a:lnTo>
                <a:lnTo>
                  <a:pt x="217170" y="434340"/>
                </a:lnTo>
                <a:cubicBezTo>
                  <a:pt x="97230" y="434340"/>
                  <a:pt x="0" y="337110"/>
                  <a:pt x="0" y="217170"/>
                </a:cubicBezTo>
                <a:cubicBezTo>
                  <a:pt x="0" y="97230"/>
                  <a:pt x="97230" y="0"/>
                  <a:pt x="2171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Teardrop 45"/>
          <p:cNvSpPr/>
          <p:nvPr>
            <p:custDataLst>
              <p:tags r:id="rId10"/>
            </p:custDataLst>
          </p:nvPr>
        </p:nvSpPr>
        <p:spPr>
          <a:xfrm>
            <a:off x="3294907" y="4483173"/>
            <a:ext cx="207932" cy="207932"/>
          </a:xfrm>
          <a:custGeom>
            <a:avLst/>
            <a:gdLst>
              <a:gd name="connsiteX0" fmla="*/ 84138 w 168276"/>
              <a:gd name="connsiteY0" fmla="*/ 0 h 168276"/>
              <a:gd name="connsiteX1" fmla="*/ 168276 w 168276"/>
              <a:gd name="connsiteY1" fmla="*/ 84138 h 168276"/>
              <a:gd name="connsiteX2" fmla="*/ 168275 w 168276"/>
              <a:gd name="connsiteY2" fmla="*/ 84138 h 168276"/>
              <a:gd name="connsiteX3" fmla="*/ 84137 w 168276"/>
              <a:gd name="connsiteY3" fmla="*/ 168276 h 168276"/>
              <a:gd name="connsiteX4" fmla="*/ 0 w 168276"/>
              <a:gd name="connsiteY4" fmla="*/ 168276 h 168276"/>
              <a:gd name="connsiteX5" fmla="*/ 0 w 168276"/>
              <a:gd name="connsiteY5" fmla="*/ 84138 h 168276"/>
              <a:gd name="connsiteX6" fmla="*/ 84138 w 168276"/>
              <a:gd name="connsiteY6" fmla="*/ 0 h 1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276" h="168276">
                <a:moveTo>
                  <a:pt x="84138" y="0"/>
                </a:moveTo>
                <a:cubicBezTo>
                  <a:pt x="130606" y="0"/>
                  <a:pt x="168276" y="37670"/>
                  <a:pt x="168276" y="84138"/>
                </a:cubicBezTo>
                <a:lnTo>
                  <a:pt x="168275" y="84138"/>
                </a:lnTo>
                <a:cubicBezTo>
                  <a:pt x="168275" y="130606"/>
                  <a:pt x="130605" y="168276"/>
                  <a:pt x="84137" y="168276"/>
                </a:cubicBezTo>
                <a:lnTo>
                  <a:pt x="0" y="168276"/>
                </a:lnTo>
                <a:lnTo>
                  <a:pt x="0" y="84138"/>
                </a:lnTo>
                <a:cubicBezTo>
                  <a:pt x="0" y="37670"/>
                  <a:pt x="37670" y="0"/>
                  <a:pt x="841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1"/>
            </p:custDataLst>
          </p:nvPr>
        </p:nvSpPr>
        <p:spPr>
          <a:xfrm>
            <a:off x="3646427" y="2447027"/>
            <a:ext cx="5746722" cy="116362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900" spc="16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分析处理已收集的数据，建立能够判断城市功能区类别的数学模型。</a:t>
            </a:r>
            <a:endParaRPr lang="en-US" altLang="zh-CN" sz="1900" spc="16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3646427" y="3837413"/>
            <a:ext cx="5746722" cy="116362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900" spc="11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基于卷积神经网络（CNN）等算法，结合语义分割技术，以实现对城市功能区的准确识别，可能会建立新的深度学习模型；</a:t>
            </a:r>
            <a:endParaRPr lang="en-US" altLang="zh-CN" sz="1900" spc="11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3646427" y="5227800"/>
            <a:ext cx="5746722" cy="116362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900" spc="16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整理实验材料撰写实验报告；准备答辩；</a:t>
            </a:r>
            <a:endParaRPr lang="en-US" altLang="zh-CN" sz="1900" spc="16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0" name="Teardrop 7"/>
          <p:cNvSpPr/>
          <p:nvPr>
            <p:custDataLst>
              <p:tags r:id="rId14"/>
            </p:custDataLst>
          </p:nvPr>
        </p:nvSpPr>
        <p:spPr>
          <a:xfrm>
            <a:off x="2758440" y="5395595"/>
            <a:ext cx="744855" cy="685800"/>
          </a:xfrm>
          <a:custGeom>
            <a:avLst/>
            <a:gdLst>
              <a:gd name="connsiteX0" fmla="*/ 217170 w 434340"/>
              <a:gd name="connsiteY0" fmla="*/ 0 h 434340"/>
              <a:gd name="connsiteX1" fmla="*/ 434340 w 434340"/>
              <a:gd name="connsiteY1" fmla="*/ 217170 h 434340"/>
              <a:gd name="connsiteX2" fmla="*/ 434339 w 434340"/>
              <a:gd name="connsiteY2" fmla="*/ 434339 h 434340"/>
              <a:gd name="connsiteX3" fmla="*/ 217169 w 434340"/>
              <a:gd name="connsiteY3" fmla="*/ 434340 h 434340"/>
              <a:gd name="connsiteX4" fmla="*/ 0 w 434340"/>
              <a:gd name="connsiteY4" fmla="*/ 217170 h 434340"/>
              <a:gd name="connsiteX5" fmla="*/ 217170 w 434340"/>
              <a:gd name="connsiteY5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" h="434340">
                <a:moveTo>
                  <a:pt x="217170" y="0"/>
                </a:moveTo>
                <a:cubicBezTo>
                  <a:pt x="337109" y="0"/>
                  <a:pt x="434339" y="97230"/>
                  <a:pt x="434340" y="217170"/>
                </a:cubicBezTo>
                <a:lnTo>
                  <a:pt x="434339" y="434339"/>
                </a:lnTo>
                <a:lnTo>
                  <a:pt x="217169" y="434340"/>
                </a:lnTo>
                <a:cubicBezTo>
                  <a:pt x="97230" y="434340"/>
                  <a:pt x="0" y="337110"/>
                  <a:pt x="0" y="217170"/>
                </a:cubicBezTo>
                <a:cubicBezTo>
                  <a:pt x="0" y="97230"/>
                  <a:pt x="97230" y="0"/>
                  <a:pt x="2171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8" name="Teardrop 8"/>
          <p:cNvSpPr/>
          <p:nvPr>
            <p:custDataLst>
              <p:tags r:id="rId15"/>
            </p:custDataLst>
          </p:nvPr>
        </p:nvSpPr>
        <p:spPr>
          <a:xfrm>
            <a:off x="3294909" y="5873559"/>
            <a:ext cx="207930" cy="207932"/>
          </a:xfrm>
          <a:custGeom>
            <a:avLst/>
            <a:gdLst>
              <a:gd name="connsiteX0" fmla="*/ 84138 w 168275"/>
              <a:gd name="connsiteY0" fmla="*/ 0 h 168276"/>
              <a:gd name="connsiteX1" fmla="*/ 168275 w 168275"/>
              <a:gd name="connsiteY1" fmla="*/ 84138 h 168276"/>
              <a:gd name="connsiteX2" fmla="*/ 168274 w 168275"/>
              <a:gd name="connsiteY2" fmla="*/ 84138 h 168276"/>
              <a:gd name="connsiteX3" fmla="*/ 84137 w 168275"/>
              <a:gd name="connsiteY3" fmla="*/ 168276 h 168276"/>
              <a:gd name="connsiteX4" fmla="*/ 0 w 168275"/>
              <a:gd name="connsiteY4" fmla="*/ 168276 h 168276"/>
              <a:gd name="connsiteX5" fmla="*/ 0 w 168275"/>
              <a:gd name="connsiteY5" fmla="*/ 84138 h 168276"/>
              <a:gd name="connsiteX6" fmla="*/ 84138 w 168275"/>
              <a:gd name="connsiteY6" fmla="*/ 0 h 16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275" h="168276">
                <a:moveTo>
                  <a:pt x="84138" y="0"/>
                </a:moveTo>
                <a:cubicBezTo>
                  <a:pt x="130606" y="0"/>
                  <a:pt x="168276" y="37670"/>
                  <a:pt x="168275" y="84138"/>
                </a:cubicBezTo>
                <a:lnTo>
                  <a:pt x="168274" y="84138"/>
                </a:lnTo>
                <a:cubicBezTo>
                  <a:pt x="168275" y="130606"/>
                  <a:pt x="130605" y="168276"/>
                  <a:pt x="84137" y="168276"/>
                </a:cubicBezTo>
                <a:lnTo>
                  <a:pt x="0" y="168276"/>
                </a:lnTo>
                <a:lnTo>
                  <a:pt x="0" y="84138"/>
                </a:lnTo>
                <a:cubicBezTo>
                  <a:pt x="0" y="37670"/>
                  <a:pt x="37670" y="0"/>
                  <a:pt x="8413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6"/>
            </p:custDataLst>
          </p:nvPr>
        </p:nvCxnSpPr>
        <p:spPr>
          <a:xfrm>
            <a:off x="3294907" y="1910331"/>
            <a:ext cx="5271" cy="1232526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7"/>
            </p:custDataLst>
          </p:nvPr>
        </p:nvCxnSpPr>
        <p:spPr>
          <a:xfrm>
            <a:off x="3294907" y="3228531"/>
            <a:ext cx="5271" cy="1232526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8"/>
            </p:custDataLst>
          </p:nvPr>
        </p:nvCxnSpPr>
        <p:spPr>
          <a:xfrm>
            <a:off x="3294907" y="4672273"/>
            <a:ext cx="5271" cy="1232526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9"/>
            </p:custDataLst>
          </p:nvPr>
        </p:nvSpPr>
        <p:spPr>
          <a:xfrm>
            <a:off x="2820035" y="1392555"/>
            <a:ext cx="584200" cy="422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0000"/>
          </a:bodyPr>
          <a:lstStyle>
            <a:defPPr>
              <a:defRPr lang="zh-CN"/>
            </a:defPPr>
            <a:lvl1pPr algn="ctr">
              <a:defRPr sz="16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1-3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2824480" y="2745740"/>
            <a:ext cx="579755" cy="422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0000"/>
          </a:bodyPr>
          <a:lstStyle>
            <a:defPPr>
              <a:defRPr lang="zh-CN"/>
            </a:defPPr>
            <a:lvl1pPr algn="ctr">
              <a:defRPr sz="16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3-6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2772410" y="4186555"/>
            <a:ext cx="730885" cy="422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0000"/>
          </a:bodyPr>
          <a:lstStyle>
            <a:defPPr>
              <a:defRPr lang="zh-CN"/>
            </a:defPPr>
            <a:lvl1pPr algn="ctr">
              <a:defRPr sz="16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6-10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2"/>
            </p:custDataLst>
          </p:nvPr>
        </p:nvSpPr>
        <p:spPr>
          <a:xfrm>
            <a:off x="2678430" y="5553075"/>
            <a:ext cx="905510" cy="4229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zh-CN"/>
            </a:defPPr>
            <a:lvl1pPr algn="ctr">
              <a:defRPr sz="16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10-12</a:t>
            </a:r>
            <a:r>
              <a:rPr lang="zh-CN" altLang="en-US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2" descr="查看源图像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>
              <p:custDataLst>
                <p:tags r:id="rId25"/>
              </p:custDataLst>
            </p:nvPr>
          </p:nvSpPr>
          <p:spPr>
            <a:xfrm>
              <a:off x="3303678" y="4179811"/>
              <a:ext cx="3788967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6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项目研究和进度安排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6"/>
              </p:custDataLst>
            </p:nvPr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2041" y="423"/>
            <a:ext cx="4059814" cy="6911575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4530" y="2122716"/>
            <a:ext cx="2866671" cy="1483090"/>
            <a:chOff x="1819275" y="1143000"/>
            <a:chExt cx="2867025" cy="1483273"/>
          </a:xfrm>
        </p:grpSpPr>
        <p:sp>
          <p:nvSpPr>
            <p:cNvPr id="3" name="矩形 2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EB7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32391" y="3782686"/>
            <a:ext cx="2818810" cy="67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zuka Gothic Pro M" panose="020B0700000000000000" pitchFamily="34" charset="-128"/>
                <a:ea typeface="Kozuka Gothic Pro M" panose="020B0700000000000000" pitchFamily="34" charset="-128"/>
                <a:cs typeface="+mn-cs"/>
              </a:rPr>
              <a:t>CONTENTS</a:t>
            </a:r>
            <a:endParaRPr kumimoji="0" lang="zh-CN" altLang="en-US" sz="37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zuka Gothic Pro M" panose="020B0700000000000000" pitchFamily="34" charset="-128"/>
              <a:ea typeface="Kozuka Gothic Pro M" panose="020B0700000000000000" pitchFamily="34" charset="-128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4009" y="2340326"/>
            <a:ext cx="1867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提纲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06567" y="1135753"/>
            <a:ext cx="4186828" cy="539983"/>
            <a:chOff x="3303678" y="1772209"/>
            <a:chExt cx="3140530" cy="539983"/>
          </a:xfrm>
        </p:grpSpPr>
        <p:sp>
          <p:nvSpPr>
            <p:cNvPr id="27" name="TextBox 11"/>
            <p:cNvSpPr txBox="1"/>
            <p:nvPr/>
          </p:nvSpPr>
          <p:spPr>
            <a:xfrm>
              <a:off x="3303678" y="1772209"/>
              <a:ext cx="31405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1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立项背景与研究目的</a:t>
              </a:r>
              <a:endParaRPr lang="zh-CN" altLang="en-US" sz="2700" b="1" dirty="0">
                <a:solidFill>
                  <a:srgbClr val="014924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419872" y="2312192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506565" y="1937511"/>
            <a:ext cx="5601426" cy="539400"/>
            <a:chOff x="3303677" y="2574743"/>
            <a:chExt cx="4201617" cy="539400"/>
          </a:xfrm>
        </p:grpSpPr>
        <p:sp>
          <p:nvSpPr>
            <p:cNvPr id="30" name="TextBox 47"/>
            <p:cNvSpPr txBox="1"/>
            <p:nvPr/>
          </p:nvSpPr>
          <p:spPr>
            <a:xfrm>
              <a:off x="3303677" y="2574743"/>
              <a:ext cx="420161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研究内容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419872" y="3114143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5506566" y="2738690"/>
            <a:ext cx="5358172" cy="550163"/>
            <a:chOff x="3303677" y="3377277"/>
            <a:chExt cx="4019153" cy="550163"/>
          </a:xfrm>
        </p:grpSpPr>
        <p:sp>
          <p:nvSpPr>
            <p:cNvPr id="33" name="TextBox 51"/>
            <p:cNvSpPr txBox="1"/>
            <p:nvPr/>
          </p:nvSpPr>
          <p:spPr>
            <a:xfrm>
              <a:off x="3303677" y="3377277"/>
              <a:ext cx="401915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3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创新点与项目特色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419872" y="3927440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5506567" y="3550629"/>
            <a:ext cx="5051298" cy="532648"/>
            <a:chOff x="3303678" y="4179811"/>
            <a:chExt cx="3788967" cy="532648"/>
          </a:xfrm>
        </p:grpSpPr>
        <p:sp>
          <p:nvSpPr>
            <p:cNvPr id="36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5506565" y="4442663"/>
            <a:ext cx="4636503" cy="560343"/>
            <a:chOff x="3303677" y="4982345"/>
            <a:chExt cx="3477830" cy="560343"/>
          </a:xfrm>
        </p:grpSpPr>
        <p:sp>
          <p:nvSpPr>
            <p:cNvPr id="25" name="TextBox 59"/>
            <p:cNvSpPr txBox="1"/>
            <p:nvPr/>
          </p:nvSpPr>
          <p:spPr>
            <a:xfrm>
              <a:off x="3303677" y="4982345"/>
              <a:ext cx="34778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5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预期成果</a:t>
              </a: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 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419872" y="5542688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5506564" y="5309879"/>
            <a:ext cx="4636503" cy="560343"/>
            <a:chOff x="3303677" y="4982345"/>
            <a:chExt cx="3477830" cy="560343"/>
          </a:xfrm>
        </p:grpSpPr>
        <p:sp>
          <p:nvSpPr>
            <p:cNvPr id="39" name="TextBox 59"/>
            <p:cNvSpPr txBox="1"/>
            <p:nvPr/>
          </p:nvSpPr>
          <p:spPr>
            <a:xfrm>
              <a:off x="3303677" y="4982345"/>
              <a:ext cx="34778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6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项目研究进度安排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3419872" y="5542688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5"/>
    </mc:Choice>
    <mc:Fallback>
      <p:transition advTm="14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244584" y="296502"/>
            <a:ext cx="4186828" cy="539983"/>
            <a:chOff x="3303678" y="1772209"/>
            <a:chExt cx="3140530" cy="539983"/>
          </a:xfrm>
        </p:grpSpPr>
        <p:sp>
          <p:nvSpPr>
            <p:cNvPr id="4" name="TextBox 11"/>
            <p:cNvSpPr txBox="1"/>
            <p:nvPr/>
          </p:nvSpPr>
          <p:spPr>
            <a:xfrm>
              <a:off x="3303678" y="1772209"/>
              <a:ext cx="31405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1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立项背景与研究目的</a:t>
              </a:r>
              <a:endParaRPr lang="zh-CN" altLang="en-US" sz="2700" b="1" dirty="0">
                <a:solidFill>
                  <a:srgbClr val="014924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419872" y="2312192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244584" y="296794"/>
            <a:ext cx="5601426" cy="539400"/>
            <a:chOff x="3303677" y="2574743"/>
            <a:chExt cx="4201617" cy="539400"/>
          </a:xfrm>
        </p:grpSpPr>
        <p:sp>
          <p:nvSpPr>
            <p:cNvPr id="7" name="TextBox 47"/>
            <p:cNvSpPr txBox="1"/>
            <p:nvPr/>
          </p:nvSpPr>
          <p:spPr>
            <a:xfrm>
              <a:off x="3303677" y="2574743"/>
              <a:ext cx="420161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研究内容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419872" y="3114143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44584" y="291412"/>
            <a:ext cx="5358172" cy="550163"/>
            <a:chOff x="3303677" y="3377277"/>
            <a:chExt cx="4019153" cy="550163"/>
          </a:xfrm>
        </p:grpSpPr>
        <p:sp>
          <p:nvSpPr>
            <p:cNvPr id="10" name="TextBox 51"/>
            <p:cNvSpPr txBox="1"/>
            <p:nvPr/>
          </p:nvSpPr>
          <p:spPr>
            <a:xfrm>
              <a:off x="3303677" y="3377277"/>
              <a:ext cx="401915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3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创新点与项目特色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419872" y="3927440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622291" y="1175320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292" y="2049396"/>
            <a:ext cx="3938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不同于以往根据城市道路网、规则格网进行功能区划分的方法，本项目创新性地结合多源数据，构建出一个全新的，能够高精度地划分出具有不规则形状的城市功能区的方法。</a:t>
            </a:r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右图为使用城市道路网络划分功能区的成果图，可以看出功能区仅被道路所划分，在道路稀疏地段划分的过于单一，在道路密集地段却被划分的过于规整。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07" y="921530"/>
            <a:ext cx="5742701" cy="37131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29" y="4993368"/>
            <a:ext cx="1844200" cy="15317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765792" y="3429744"/>
            <a:ext cx="335280" cy="252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37228" y="4993367"/>
            <a:ext cx="1844199" cy="1531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737226" y="3681984"/>
            <a:ext cx="3028566" cy="1311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581427" y="3681983"/>
            <a:ext cx="1519645" cy="1311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099499" y="1638707"/>
            <a:ext cx="745482" cy="5145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44584" y="291412"/>
            <a:ext cx="5358172" cy="550163"/>
            <a:chOff x="3303677" y="3377277"/>
            <a:chExt cx="4019153" cy="550163"/>
          </a:xfrm>
        </p:grpSpPr>
        <p:sp>
          <p:nvSpPr>
            <p:cNvPr id="10" name="TextBox 51"/>
            <p:cNvSpPr txBox="1"/>
            <p:nvPr/>
          </p:nvSpPr>
          <p:spPr>
            <a:xfrm>
              <a:off x="3303677" y="3377277"/>
              <a:ext cx="401915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3 </a:t>
              </a: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创新点与项目特色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419872" y="3927440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622291" y="1175320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292" y="2049396"/>
            <a:ext cx="3938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克服功能区内部异质性，构建出能够弱化城市功能区内混合地物的影响，实现功能区正确识别分类的方法。</a:t>
            </a:r>
            <a:endParaRPr lang="zh-CN" altLang="en-US" sz="1800" kern="100" dirty="0">
              <a:effectLst/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290" y="3885275"/>
            <a:ext cx="459257" cy="507831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292" y="4566991"/>
            <a:ext cx="3938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+mn-ea"/>
              </a:rPr>
              <a:t>结合以上两点创新，设计基于卷积神经网络的深度学习模型，以更精细和准确的方式识别城市功能区，特别关注不同形状、大小和种类的功能区，创建新的深度学习分类算法。</a:t>
            </a:r>
            <a:endParaRPr lang="zh-CN" altLang="en-US" sz="1800" kern="100" dirty="0">
              <a:effectLst/>
              <a:latin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2594" t="4646" r="2338"/>
          <a:stretch>
            <a:fillRect/>
          </a:stretch>
        </p:blipFill>
        <p:spPr>
          <a:xfrm>
            <a:off x="4754395" y="1901445"/>
            <a:ext cx="7295535" cy="309557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386501" y="49565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卷积神经网络架构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84" y="1284962"/>
            <a:ext cx="9246346" cy="55730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2292" y="1163087"/>
            <a:ext cx="3320443" cy="507830"/>
          </a:xfrm>
          <a:prstGeom prst="rect">
            <a:avLst/>
          </a:prstGeom>
          <a:solidFill>
            <a:schemeClr val="accent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本项目拟定技术路线图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8" y="2143125"/>
            <a:ext cx="5505450" cy="2571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199" y="857250"/>
            <a:ext cx="2674210" cy="2571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09" y="876936"/>
            <a:ext cx="2931115" cy="2528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00" y="3448686"/>
            <a:ext cx="2674210" cy="255455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408" y="3425617"/>
            <a:ext cx="2931115" cy="26589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表格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4" y="0"/>
            <a:ext cx="10407551" cy="6858000"/>
          </a:xfrm>
          <a:prstGeom prst="rect">
            <a:avLst/>
          </a:prstGeom>
        </p:spPr>
      </p:pic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584" cy="11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244584" y="300170"/>
            <a:ext cx="5051298" cy="532648"/>
            <a:chOff x="3303678" y="4179811"/>
            <a:chExt cx="3788967" cy="532648"/>
          </a:xfrm>
        </p:grpSpPr>
        <p:sp>
          <p:nvSpPr>
            <p:cNvPr id="13" name="TextBox 55"/>
            <p:cNvSpPr txBox="1"/>
            <p:nvPr/>
          </p:nvSpPr>
          <p:spPr>
            <a:xfrm>
              <a:off x="3303678" y="4179811"/>
              <a:ext cx="37889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014924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 </a:t>
              </a:r>
              <a:r>
                <a:rPr lang="zh-CN" altLang="en-US" sz="2700" b="1" dirty="0">
                  <a:solidFill>
                    <a:srgbClr val="014924"/>
                  </a:solidFill>
                  <a:latin typeface="Arial" panose="020B0604020202020204"/>
                  <a:ea typeface="微软雅黑" panose="020B0503020204020204" charset="-122"/>
                </a:rPr>
                <a:t>技术路线与拟解决问题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14924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ba02cebb516e4d0f9543a1c0f3cdf1a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407631c4c84861870b297b480c851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cf5fcf5c766843229b3f905458953a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a7e5942701e43e6a82b1bc0e6ae86e7"/>
  <p:tag name="KSO_WM_SLIDE_BACKGROUND_TYPE" val="leftRight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38a453def76e45aa91e3d8fb5575b1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29a635a2084970a27da512259c17e2"/>
  <p:tag name="KSO_WM_SLIDE_BACKGROUND_TYPE" val="leftRight"/>
</p:tagLst>
</file>

<file path=ppt/tags/tag104.xml><?xml version="1.0" encoding="utf-8"?>
<p:tagLst xmlns:p="http://schemas.openxmlformats.org/presentationml/2006/main">
  <p:tag name="KSO_WM_SLIDE_BACKGROUND_TYPE" val="leftRight"/>
</p:tagLst>
</file>

<file path=ppt/tags/tag105.xml><?xml version="1.0" encoding="utf-8"?>
<p:tagLst xmlns:p="http://schemas.openxmlformats.org/presentationml/2006/main">
  <p:tag name="KSO_WM_SLIDE_BACKGROUND_TYPE" val="leftRight"/>
</p:tagLst>
</file>

<file path=ppt/tags/tag106.xml><?xml version="1.0" encoding="utf-8"?>
<p:tagLst xmlns:p="http://schemas.openxmlformats.org/presentationml/2006/main">
  <p:tag name="KSO_WM_SLIDE_BACKGROUND_TYPE" val="leftRight"/>
</p:tagLst>
</file>

<file path=ppt/tags/tag107.xml><?xml version="1.0" encoding="utf-8"?>
<p:tagLst xmlns:p="http://schemas.openxmlformats.org/presentationml/2006/main"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</p:tagLst>
</file>

<file path=ppt/tags/tag109.xml><?xml version="1.0" encoding="utf-8"?>
<p:tagLst xmlns:p="http://schemas.openxmlformats.org/presentationml/2006/main">
  <p:tag name="KSO_WM_SLIDE_BACKGROUND_TYPE" val="leftRight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3fa66487cc224af0a431dce33740d3a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d37c8bcec74eaebd415b9193fe437e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891c9a3dccb4dc9bb92076cb3c88fe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3733cc32ba14fc9ab77057229dcc0d7"/>
  <p:tag name="KSO_WM_SLIDE_BACKGROUND_TYPE" val="topBottom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48135c2329ac4a7783341692e93a07e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ce50f6b1142ff985c0d6ab2ada4b5"/>
  <p:tag name="KSO_WM_SLIDE_BACKGROUND_TYPE" val="topBottom"/>
</p:tagLst>
</file>

<file path=ppt/tags/tag113.xml><?xml version="1.0" encoding="utf-8"?>
<p:tagLst xmlns:p="http://schemas.openxmlformats.org/presentationml/2006/main">
  <p:tag name="KSO_WM_SLIDE_BACKGROUND_TYPE" val="topBottom"/>
</p:tagLst>
</file>

<file path=ppt/tags/tag114.xml><?xml version="1.0" encoding="utf-8"?>
<p:tagLst xmlns:p="http://schemas.openxmlformats.org/presentationml/2006/main">
  <p:tag name="KSO_WM_SLIDE_BACKGROUND_TYPE" val="topBottom"/>
</p:tagLst>
</file>

<file path=ppt/tags/tag115.xml><?xml version="1.0" encoding="utf-8"?>
<p:tagLst xmlns:p="http://schemas.openxmlformats.org/presentationml/2006/main"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</p:tagLst>
</file>

<file path=ppt/tags/tag118.xml><?xml version="1.0" encoding="utf-8"?>
<p:tagLst xmlns:p="http://schemas.openxmlformats.org/presentationml/2006/main">
  <p:tag name="KSO_WM_SLIDE_BACKGROUND_TYPE" val="topBottom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ec6ad2ba6bfb4960a36cb0325f482a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0985b08a8af420eb20a6d971b1c002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aeabba9d109444beb82729f94b5a27e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ce00be3d284d0caa7ea82be0a35782"/>
  <p:tag name="KSO_WM_SLIDE_BACKGROUND_TYPE" val="bottomTop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947cddb28f3a429ea62204c258272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451cddd11744d59195a301cd320294"/>
  <p:tag name="KSO_WM_SLIDE_BACKGROUND_TYPE" val="bottomTop"/>
</p:tagLst>
</file>

<file path=ppt/tags/tag122.xml><?xml version="1.0" encoding="utf-8"?>
<p:tagLst xmlns:p="http://schemas.openxmlformats.org/presentationml/2006/main">
  <p:tag name="KSO_WM_SLIDE_BACKGROUND_TYPE" val="bottomTop"/>
</p:tagLst>
</file>

<file path=ppt/tags/tag123.xml><?xml version="1.0" encoding="utf-8"?>
<p:tagLst xmlns:p="http://schemas.openxmlformats.org/presentationml/2006/main"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</p:tagLst>
</file>

<file path=ppt/tags/tag127.xml><?xml version="1.0" encoding="utf-8"?>
<p:tagLst xmlns:p="http://schemas.openxmlformats.org/presentationml/2006/main">
  <p:tag name="KSO_WM_SLIDE_BACKGROUND_TYPE" val="bottomTop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298153c67e8a466793058f3718e4c8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c93754ead664503a0f91b0afc484a4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30c6a374b7ed410685bf54b6fb92a9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1dacea60d2a41faab65e29f1102a195"/>
  <p:tag name="KSO_WM_SLIDE_BACKGROUND_TYPE" val="navigation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c3d841e96dc04339a81e39de99534a7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ecd39c6bd144df9a56060677d2204e"/>
  <p:tag name="KSO_WM_SLIDE_BACKGROUND_TYPE" val="navigation"/>
</p:tagLst>
</file>

<file path=ppt/tags/tag131.xml><?xml version="1.0" encoding="utf-8"?>
<p:tagLst xmlns:p="http://schemas.openxmlformats.org/presentationml/2006/main">
  <p:tag name="KSO_WM_SLIDE_BACKGROUND_TYPE" val="navigation"/>
</p:tagLst>
</file>

<file path=ppt/tags/tag132.xml><?xml version="1.0" encoding="utf-8"?>
<p:tagLst xmlns:p="http://schemas.openxmlformats.org/presentationml/2006/main">
  <p:tag name="KSO_WM_SLIDE_BACKGROUND_TYPE" val="navigation"/>
</p:tagLst>
</file>

<file path=ppt/tags/tag133.xml><?xml version="1.0" encoding="utf-8"?>
<p:tagLst xmlns:p="http://schemas.openxmlformats.org/presentationml/2006/main"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</p:tagLst>
</file>

<file path=ppt/tags/tag136.xml><?xml version="1.0" encoding="utf-8"?>
<p:tagLst xmlns:p="http://schemas.openxmlformats.org/presentationml/2006/main">
  <p:tag name="KSO_WM_SLIDE_BACKGROUND_TYPE" val="navigation"/>
</p:tagLst>
</file>

<file path=ppt/tags/tag137.xml><?xml version="1.0" encoding="utf-8"?>
<p:tagLst xmlns:p="http://schemas.openxmlformats.org/presentationml/2006/main">
  <p:tag name="KSO_WM_SLIDE_BACKGROUND_TYPE" val="navigation"/>
</p:tagLst>
</file>

<file path=ppt/tags/tag138.xml><?xml version="1.0" encoding="utf-8"?>
<p:tagLst xmlns:p="http://schemas.openxmlformats.org/presentationml/2006/main">
  <p:tag name="KSO_WM_SLIDE_BACKGROUND_TYPE" val="navigation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b97918945e9e44aa9aa2972be6bd52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204ac48edd4b649aca553c0b4428f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86604dfc1a93401a8f09479f5d9d5d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c2e8d0d834d5a87422527f846b47e"/>
  <p:tag name="KSO_WM_SLIDE_BACKGROUND_TYPE" val="belt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69eace7c726b490f9f218b805e38d2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9226434d00d4386a9826a2bf90ae528"/>
  <p:tag name="KSO_WM_SLIDE_BACKGROUND_TYPE" val="belt"/>
</p:tagLst>
</file>

<file path=ppt/tags/tag142.xml><?xml version="1.0" encoding="utf-8"?>
<p:tagLst xmlns:p="http://schemas.openxmlformats.org/presentationml/2006/main">
  <p:tag name="KSO_WM_SLIDE_BACKGROUND_TYPE" val="belt"/>
</p:tagLst>
</file>

<file path=ppt/tags/tag143.xml><?xml version="1.0" encoding="utf-8"?>
<p:tagLst xmlns:p="http://schemas.openxmlformats.org/presentationml/2006/main">
  <p:tag name="KSO_WM_SLIDE_BACKGROUND_TYPE" val="belt"/>
</p:tagLst>
</file>

<file path=ppt/tags/tag144.xml><?xml version="1.0" encoding="utf-8"?>
<p:tagLst xmlns:p="http://schemas.openxmlformats.org/presentationml/2006/main">
  <p:tag name="KSO_WM_SLIDE_BACKGROUND_TYPE" val="belt"/>
</p:tagLst>
</file>

<file path=ppt/tags/tag145.xml><?xml version="1.0" encoding="utf-8"?>
<p:tagLst xmlns:p="http://schemas.openxmlformats.org/presentationml/2006/main"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</p:tagLst>
</file>

<file path=ppt/tags/tag147.xml><?xml version="1.0" encoding="utf-8"?>
<p:tagLst xmlns:p="http://schemas.openxmlformats.org/presentationml/2006/main">
  <p:tag name="KSO_WM_TEMPLATE_CATEGORY" val="custom"/>
  <p:tag name="KSO_WM_TEMPLATE_INDEX" val="202044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4401"/>
</p:tagLst>
</file>

<file path=ppt/tags/tag14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4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1.xml><?xml version="1.0" encoding="utf-8"?>
<p:tagLst xmlns:p="http://schemas.openxmlformats.org/presentationml/2006/main">
  <p:tag name="TIMING" val="|0.6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53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70_4*l_h_i*1_1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70_4*l_h_f*1_1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70_4*l_h_i*1_1_2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70_4*l_h_i*1_2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70_4*l_h_f*1_2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70_4*l_h_i*1_3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70_4*l_h_f*1_3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770_4*l_h_i*1_4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770_4*l_h_f*1_4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770_4*l_h_i*1_5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770_4*l_h_f*1_5_1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8770_4*l_h_i*1_1_3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8770_4*l_h_i*1_2_3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8770_4*l_h_i*1_3_3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28770_4*l_h_i*1_4_3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28770_4*l_h_i*1_5_3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28770_4*l_h_i*1_2_2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70_4*l_h_i*1_3_2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28770_4*l_h_i*1_4_2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28770_4*l_h_i*1_5_2"/>
  <p:tag name="KSO_WM_TEMPLATE_CATEGORY" val="diagram"/>
  <p:tag name="KSO_WM_TEMPLATE_INDEX" val="2022877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TYPE" val="j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BEAUTIFY_FLAG" val="#wm#"/>
  <p:tag name="KSO_WM_TEMPLATE_CATEGORY" val="diagram"/>
  <p:tag name="KSO_WM_TEMPLATE_INDEX" val="20212303"/>
  <p:tag name="KSO_WM_SLIDE_LAYOUT" val="a_d"/>
  <p:tag name="KSO_WM_SLIDE_LAYOUT_CNT" val="1_1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  <p:tag name="KSO_WM_SLIDE_LAYOUT_INFO" val="{&quot;id&quot;:&quot;2021-04-01T15:36:38&quot;,&quot;maxSize&quot;:{&quot;size1&quot;:30.1},&quot;minSize&quot;:{&quot;size1&quot;:20.1},&quot;normalSize&quot;:{&quot;size1&quot;:25.7},&quot;subLayout&quot;:[{&quot;id&quot;:&quot;2021-04-01T15:36:38&quot;,&quot;margin&quot;:{&quot;bottom&quot;:0.02600000612437725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},&quot;type&quot;:0}],&quot;type&quot;:0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  <p:tag name="KSO_WM_SLIDE_BACKGROUND_TYPE" val="genera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  <p:tag name="KSO_WM_SLIDE_BACKGROUND_TYPE" val="general"/>
</p:tagLst>
</file>

<file path=ppt/tags/tag18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05782_3*m_h_f*1_1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VALUE" val="57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1_2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1_2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1_3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1_3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2_2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2_2"/>
  <p:tag name="KSO_WM_DIAGRAM_GROUP_CODE" val="m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2_3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2_3"/>
  <p:tag name="KSO_WM_DIAGRAM_GROUP_CODE" val="m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3_2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3_2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3_3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3_3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05782_3*m_h_f*1_2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VALUE" val="57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05782_3*m_h_f*1_3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VALUE" val="57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05782_3*m_h_f*1_4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VALUE" val="57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4_2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4_2"/>
  <p:tag name="KSO_WM_DIAGRAM_GROUP_CODE" val="m1-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5782_3*m_h_i*1_4_3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UNIT_TYPE" val="m_h_i"/>
  <p:tag name="KSO_WM_UNIT_INDEX" val="1_4_3"/>
  <p:tag name="KSO_WM_DIAGRAM_GROUP_CODE" val="m1-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4"/>
  <p:tag name="KSO_WM_UNIT_ID" val="diagram20205782_3*m_h_i*1_2_4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3_4"/>
  <p:tag name="KSO_WM_UNIT_ID" val="diagram20205782_3*m_h_i*1_3_4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LINE_FORE_SCHEMECOLOR_INDEX_BRIGHTNESS" val="0"/>
  <p:tag name="KSO_WM_UNIT_LINE_FORE_SCHEMECOLOR_INDEX" val="6"/>
  <p:tag name="KSO_WM_UNIT_LINE_FILL_TYPE" val="2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4_4"/>
  <p:tag name="KSO_WM_UNIT_ID" val="diagram20205782_3*m_h_i*1_4_4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LINE_FORE_SCHEMECOLOR_INDEX_BRIGHTNESS" val="0"/>
  <p:tag name="KSO_WM_UNIT_LINE_FORE_SCHEMECOLOR_INDEX" val="7"/>
  <p:tag name="KSO_WM_UNIT_LINE_FILL_TYPE" val="2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05782_3*m_h_i*1_1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05782_3*m_h_i*1_2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05782_3*m_h_i*1_3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05782_3*m_h_i*1_4_1"/>
  <p:tag name="KSO_WM_TEMPLATE_CATEGORY" val="diagram"/>
  <p:tag name="KSO_WM_TEMPLATE_INDEX" val="20205782"/>
  <p:tag name="KSO_WM_UNIT_LAYERLEVEL" val="1_1_1"/>
  <p:tag name="KSO_WM_TAG_VERSION" val="1.0"/>
  <p:tag name="KSO_WM_BEAUTIFY_FLAG" val="#wm#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PLACING_PICTURE_USER_VIEWPORT" val="{&quot;height&quot;:1784.2330708661418,&quot;width&quot;:1959.9748031496063}"/>
  <p:tag name="KSO_WM_UNIT_TYPE" val="j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7600a5c2fe05cf1f263aea"/>
  <p:tag name="KSO_WM_SLIDE_ID" val="diagram202076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80"/>
  <p:tag name="KSO_WM_SLIDE_POSITION" val="36*23"/>
  <p:tag name="KSO_WM_TAG_VERSION" val="1.0"/>
  <p:tag name="KSO_WM_BEAUTIFY_FLAG" val="#wm#"/>
  <p:tag name="KSO_WM_TEMPLATE_CATEGORY" val="diagram"/>
  <p:tag name="KSO_WM_TEMPLATE_INDEX" val="20207608"/>
  <p:tag name="KSO_WM_CHIP_FILLPROP" val="[[{&quot;fill_id&quot;:&quot;4b3d06a1f10d40ff8e06d4f6d0ab0ea3&quot;,&quot;fill_align&quot;:&quot;rm&quot;,&quot;text_align&quot;:&quot;l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cm&quot;,&quot;text_align&quot;:&quot;cm&quot;,&quot;text_direction&quot;:&quot;horizontal&quot;,&quot;chip_types&quot;:[&quot;picture&quot;,&quot;diagram&quot;,&quot;pictext&quot;,&quot;table&quot;,&quot;chart&quot;,&quot;video&quot;],&quot;support_features&quot;:[&quot;collage&quot;,&quot;carousel&quot;,&quot;creativecrop&quot;]}]]"/>
  <p:tag name="KSO_WM_SLIDE_LAYOUT" val="a_d"/>
  <p:tag name="KSO_WM_SLIDE_LAYOUT_CNT" val="1_1"/>
  <p:tag name="KSO_WM_CHIP_GROUPID" val="5e757e9369be4861f5f86151"/>
  <p:tag name="KSO_WM_SLIDE_BACKGROUND_TYPE" val="general"/>
  <p:tag name="KSO_WM_SLIDE_SUPPORT_FEATURE_TYPE" val="7"/>
  <p:tag name="KSO_WM_TEMPLATE_ASSEMBLE_XID" val="5ee986149390e3092d7977d0"/>
  <p:tag name="KSO_WM_TEMPLATE_ASSEMBLE_GROUPID" val="5ee986149390e3092d7977d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7T10:55:21&quot;,&quot;maxSize&quot;:{&quot;size1&quot;:43.8},&quot;minSize&quot;:{&quot;size1&quot;:38.8},&quot;normalSize&quot;:{&quot;size1&quot;:38.80010416666666},&quot;subLayout&quot;:[{&quot;id&quot;:&quot;2020-06-17T10:55:21&quot;,&quot;margin&quot;:{&quot;bottom&quot;:3.809999942779541,&quot;left&quot;:2.117000102996826,&quot;right&quot;:0.4230000674724579,&quot;top&quot;:3.809999942779541},&quot;type&quot;:0},{&quot;id&quot;:&quot;2020-06-17T10:55:21&quot;,&quot;margin&quot;:{&quot;bottom&quot;:2.117000102996826,&quot;left&quot;:0,&quot;right&quot;:2.117000102996826,&quot;top&quot;:2.117000102996826},&quot;type&quot;:0}],&quot;type&quot;:0}"/>
</p:tagLst>
</file>

<file path=ppt/tags/tag205.xml><?xml version="1.0" encoding="utf-8"?>
<p:tagLst xmlns:p="http://schemas.openxmlformats.org/presentationml/2006/main">
  <p:tag name="commondata" val="eyJoZGlkIjoiNDg4NTkxOGRmYjhmZTA5ZDdkZjIwOWUzYmQ3MjhkN2M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401_1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8"/>
  <p:tag name="KSO_WM_UNIT_DEC_AREA_ID" val="9e64500052f048fdb2f698221f3b0f65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8dbce0c9fe445b68961cb53e0f5babb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01_1*a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客户答谢会暨产品推介会"/>
  <p:tag name="KSO_WM_UNIT_BLOCK" val="0"/>
  <p:tag name="KSO_WM_UNIT_DEC_AREA_ID" val="b9bf816abb2142e8a0e7ec71e1629a3b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dac4fc2db2d948e19afc962f6a5a54a9"/>
  <p:tag name="KSO_WM_UNIT_TEXT_FILL_FORE_SCHEMECOLOR_INDEX_BRIGHTNESS" val="0.15"/>
  <p:tag name="KSO_WM_UNIT_TEXT_FILL_FORE_SCHEMECOLOR_INDEX" val="13"/>
  <p:tag name="KSO_WM_UNIT_TEXT_FILL_TYPE" val="1"/>
  <p:tag name="KSO_WM_TEMPLATE_ASSEMBLE_XID" val="5f7314180ff15d9a40f7659c"/>
  <p:tag name="KSO_WM_TEMPLATE_ASSEMBLE_GROUPID" val="5f72f69fe9a9ac260a3f6dd7"/>
</p:tagLst>
</file>

<file path=ppt/tags/tag64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01_1*b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8d9ee91ebec64d4c8c95b57ff44592c3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dac4fc2db2d948e19afc962f6a5a54a9"/>
  <p:tag name="KSO_WM_UNIT_TEXT_FILL_FORE_SCHEMECOLOR_INDEX_BRIGHTNESS" val="0.35"/>
  <p:tag name="KSO_WM_UNIT_TEXT_FILL_FORE_SCHEMECOLOR_INDEX" val="13"/>
  <p:tag name="KSO_WM_UNIT_TEXT_FILL_TYPE" val="1"/>
  <p:tag name="KSO_WM_TEMPLATE_ASSEMBLE_XID" val="5f7314180ff15d9a40f7659c"/>
  <p:tag name="KSO_WM_TEMPLATE_ASSEMBLE_GROUPID" val="5f72f69fe9a9ac260a3f6dd7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01_2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9"/>
  <p:tag name="KSO_WM_UNIT_DEC_AREA_ID" val="f6181e362c1e40acb9455884cd8806a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ac41894f565a4f648f7cd432c8ce9bd9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7e2803632bd4a85b3402e1a6fcd29a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0366fb42dca4cd8a97f20d1ffbc3a0a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ebea38d2f4fe4abc95739ffdfe3a85a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04e7c8c4e2046a89114c6b27a0b25e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01_1*a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2f0b3c2f11af42838552f662335fda60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458c05f9ba8842df8e565da2d12a5d9a"/>
  <p:tag name="KSO_WM_UNIT_TEXT_FILL_FORE_SCHEMECOLOR_INDEX_BRIGHTNESS" val="0.15"/>
  <p:tag name="KSO_WM_UNIT_TEXT_FILL_FORE_SCHEMECOLOR_INDEX" val="13"/>
  <p:tag name="KSO_WM_UNIT_TEXT_FILL_TYPE" val="1"/>
  <p:tag name="KSO_WM_TEMPLATE_ASSEMBLE_XID" val="5f7314180ff15d9a40f76591"/>
  <p:tag name="KSO_WM_TEMPLATE_ASSEMBLE_GROUPID" val="5f72f69fe9a9ac260a3f6dd7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01_1*b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2367eade793e41e28a2003f54187d825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458c05f9ba8842df8e565da2d12a5d9a"/>
  <p:tag name="KSO_WM_UNIT_TEXT_FILL_FORE_SCHEMECOLOR_INDEX_BRIGHTNESS" val="0.35"/>
  <p:tag name="KSO_WM_UNIT_TEXT_FILL_FORE_SCHEMECOLOR_INDEX" val="13"/>
  <p:tag name="KSO_WM_UNIT_TEXT_FILL_TYPE" val="1"/>
  <p:tag name="KSO_WM_TEMPLATE_ASSEMBLE_XID" val="5f7314180ff15d9a40f76591"/>
  <p:tag name="KSO_WM_TEMPLATE_ASSEMBLE_GROUPID" val="5f72f69fe9a9ac260a3f6dd7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01_2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9"/>
  <p:tag name="KSO_WM_UNIT_DEC_AREA_ID" val="360eae218e9f4b81a773b91d268b2d2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fe2f36220af4daa8122f6d3f98b2ed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63db76ca05704d949e2f7eb8626adc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1d0422ce7c4939b6d6c3af0102c63b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401_1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8"/>
  <p:tag name="KSO_WM_UNIT_DEC_AREA_ID" val="9e64500052f048fdb2f698221f3b0f65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8dbce0c9fe445b68961cb53e0f5babb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01_1*b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5e43e7458db24a2cadac524b7a954405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5bac8ed93f44154b8b92cf257df3d95"/>
  <p:tag name="KSO_WM_UNIT_TEXT_FILL_FORE_SCHEMECOLOR_INDEX_BRIGHTNESS" val="0.35"/>
  <p:tag name="KSO_WM_UNIT_TEXT_FILL_FORE_SCHEMECOLOR_INDEX" val="13"/>
  <p:tag name="KSO_WM_UNIT_TEXT_FILL_TYPE" val="1"/>
  <p:tag name="KSO_WM_TEMPLATE_ASSEMBLE_XID" val="5f7314180ff15d9a40f765cf"/>
  <p:tag name="KSO_WM_TEMPLATE_ASSEMBLE_GROUPID" val="5f72f69fe9a9ac260a3f6dd7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01_1*a*1"/>
  <p:tag name="KSO_WM_TEMPLATE_CATEGORY" val="custom"/>
  <p:tag name="KSO_WM_TEMPLATE_INDEX" val="20204401"/>
  <p:tag name="KSO_WM_UNIT_LAYERLEVEL" val="1"/>
  <p:tag name="KSO_WM_TAG_VERSION" val="1.0"/>
  <p:tag name="KSO_WM_BEAUTIFY_FLAG" val="#wm#"/>
  <p:tag name="KSO_WM_UNIT_PRESET_TEXT" val="THANKS"/>
  <p:tag name="KSO_WM_UNIT_DEFAULT_FONT" val="60;74;4"/>
  <p:tag name="KSO_WM_UNIT_BLOCK" val="0"/>
  <p:tag name="KSO_WM_UNIT_DEC_AREA_ID" val="3d035d693c374d70918d49bec09b6dc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5bac8ed93f44154b8b92cf257df3d95"/>
  <p:tag name="KSO_WM_UNIT_TEXT_FILL_FORE_SCHEMECOLOR_INDEX_BRIGHTNESS" val="0.15"/>
  <p:tag name="KSO_WM_UNIT_TEXT_FILL_FORE_SCHEMECOLOR_INDEX" val="13"/>
  <p:tag name="KSO_WM_UNIT_TEXT_FILL_TYPE" val="1"/>
  <p:tag name="KSO_WM_TEMPLATE_ASSEMBLE_XID" val="5f7314180ff15d9a40f765cf"/>
  <p:tag name="KSO_WM_TEMPLATE_ASSEMBLE_GROUPID" val="5f72f69fe9a9ac260a3f6dd7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7193fa4fd6484d08a4f7568fddbfee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0ebf1883414d06933f0eba0eb53405"/>
  <p:tag name="KSO_WM_SLIDE_BACKGROUND_TYPE" val="general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1033cac862704f9cabaf5824a019ebf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148c56ee514345aaf6553b63be8235"/>
  <p:tag name="KSO_WM_SLIDE_BACKGROUND_TYPE" val="general"/>
</p:tagLst>
</file>

<file path=ppt/tags/tag89.xml><?xml version="1.0" encoding="utf-8"?>
<p:tagLst xmlns:p="http://schemas.openxmlformats.org/presentationml/2006/main">
  <p:tag name="KSO_WM_SLIDE_BACKGROUND_TYPE" val="genera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general"/>
</p:tagLst>
</file>

<file path=ppt/tags/tag91.xml><?xml version="1.0" encoding="utf-8"?>
<p:tagLst xmlns:p="http://schemas.openxmlformats.org/presentationml/2006/main">
  <p:tag name="KSO_WM_SLIDE_BACKGROUND_TYPE" val="general"/>
</p:tagLst>
</file>

<file path=ppt/tags/tag92.xml><?xml version="1.0" encoding="utf-8"?>
<p:tagLst xmlns:p="http://schemas.openxmlformats.org/presentationml/2006/main">
  <p:tag name="KSO_WM_SLIDE_BACKGROUND_TYPE" val="general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01_5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c"/>
  <p:tag name="KSO_WM_UNIT_DEC_AREA_ID" val="a57e024655694f96937800f3fdc6be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16a48f456934fa0804639c12e7888d8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dbf63059b69b45d880340afcacc148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0f125613034b8b9eb8809b0aa40470"/>
  <p:tag name="KSO_WM_SLIDE_BACKGROUND_TYPE" val="frame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01_3*i*1"/>
  <p:tag name="KSO_WM_TEMPLATE_CATEGORY" val="chip"/>
  <p:tag name="KSO_WM_TEMPLATE_INDEX" val="20204401"/>
  <p:tag name="KSO_WM_UNIT_LAYERLEVEL" val="1"/>
  <p:tag name="KSO_WM_TAG_VERSION" val="1.0"/>
  <p:tag name="KSO_WM_BEAUTIFY_FLAG" val="#wm#"/>
  <p:tag name="KSO_WM_CHIP_GROUPID" val="5f72f69fe9a9ac260a3f6dd7"/>
  <p:tag name="KSO_WM_CHIP_XID" val="5f72f69fe9a9ac260a3f6dda"/>
  <p:tag name="KSO_WM_UNIT_DEC_AREA_ID" val="db4e5b88a306473fa8c594f4a3ce6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a49f7a68609438fa3a55f239737a6fc"/>
  <p:tag name="KSO_WM_SLIDE_BACKGROUND_TYPE" val="frame"/>
</p:tagLst>
</file>

<file path=ppt/tags/tag96.xml><?xml version="1.0" encoding="utf-8"?>
<p:tagLst xmlns:p="http://schemas.openxmlformats.org/presentationml/2006/main">
  <p:tag name="KSO_WM_SLIDE_BACKGROUND_TYPE" val="frame"/>
</p:tagLst>
</file>

<file path=ppt/tags/tag97.xml><?xml version="1.0" encoding="utf-8"?>
<p:tagLst xmlns:p="http://schemas.openxmlformats.org/presentationml/2006/main">
  <p:tag name="KSO_WM_SLIDE_BACKGROUND_TYPE" val="frame"/>
</p:tagLst>
</file>

<file path=ppt/tags/tag98.xml><?xml version="1.0" encoding="utf-8"?>
<p:tagLst xmlns:p="http://schemas.openxmlformats.org/presentationml/2006/main">
  <p:tag name="KSO_WM_SLIDE_BACKGROUND_TYPE" val="frame"/>
</p:tagLst>
</file>

<file path=ppt/tags/tag99.xml><?xml version="1.0" encoding="utf-8"?>
<p:tagLst xmlns:p="http://schemas.openxmlformats.org/presentationml/2006/main">
  <p:tag name="KSO_WM_SLIDE_BACKGROUND_TYPE" val="fram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014924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C4336"/>
      </a:dk2>
      <a:lt2>
        <a:srgbClr val="D1EEDD"/>
      </a:lt2>
      <a:accent1>
        <a:srgbClr val="ACEBC8"/>
      </a:accent1>
      <a:accent2>
        <a:srgbClr val="B1DECF"/>
      </a:accent2>
      <a:accent3>
        <a:srgbClr val="B7D2D6"/>
      </a:accent3>
      <a:accent4>
        <a:srgbClr val="BCC5DD"/>
      </a:accent4>
      <a:accent5>
        <a:srgbClr val="C2B9E4"/>
      </a:accent5>
      <a:accent6>
        <a:srgbClr val="C8ADEC"/>
      </a:accent6>
      <a:hlink>
        <a:srgbClr val="EE7B08"/>
      </a:hlink>
      <a:folHlink>
        <a:srgbClr val="977B2D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WPS 演示</Application>
  <PresentationFormat>宽屏</PresentationFormat>
  <Paragraphs>116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</vt:lpstr>
      <vt:lpstr>Kozuka Gothic Pro M</vt:lpstr>
      <vt:lpstr>Yu Gothic UI Semibold</vt:lpstr>
      <vt:lpstr>Calibri</vt:lpstr>
      <vt:lpstr>Arial Unicode MS</vt:lpstr>
      <vt:lpstr>Arial Black</vt:lpstr>
      <vt:lpstr>汉仪旗黑-85S</vt:lpstr>
      <vt:lpstr>黑体</vt:lpstr>
      <vt:lpstr>Office 主题​​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ysc</dc:creator>
  <cp:lastModifiedBy>萍笛拔佣谂</cp:lastModifiedBy>
  <cp:revision>366</cp:revision>
  <dcterms:created xsi:type="dcterms:W3CDTF">2019-06-19T02:08:00Z</dcterms:created>
  <dcterms:modified xsi:type="dcterms:W3CDTF">2023-12-09T04:35:11Z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DB7C74D9A6B84EF09BC4369E0E2BD17D_12</vt:lpwstr>
  </property>
</Properties>
</file>